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63" r:id="rId4"/>
    <p:sldId id="258" r:id="rId5"/>
    <p:sldId id="259" r:id="rId6"/>
    <p:sldId id="260" r:id="rId7"/>
    <p:sldId id="261" r:id="rId8"/>
    <p:sldId id="262"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57" d="100"/>
          <a:sy n="57" d="100"/>
        </p:scale>
        <p:origin x="1540" y="5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
</file>

<file path=ppt/media/image1.jp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96319" y="802299"/>
            <a:ext cx="5618515" cy="2541431"/>
          </a:xfrm>
        </p:spPr>
        <p:txBody>
          <a:bodyPr bIns="0" anchor="b">
            <a:normAutofit/>
          </a:bodyPr>
          <a:lstStyle>
            <a:lvl1pPr algn="l">
              <a:defRPr sz="5400"/>
            </a:lvl1pPr>
          </a:lstStyle>
          <a:p>
            <a:r>
              <a:rPr lang="en-US"/>
              <a:t>Click to edit Master title style</a:t>
            </a:r>
            <a:endParaRPr lang="en-US" dirty="0"/>
          </a:p>
        </p:txBody>
      </p:sp>
      <p:sp>
        <p:nvSpPr>
          <p:cNvPr id="3" name="Subtitle 2"/>
          <p:cNvSpPr>
            <a:spLocks noGrp="1"/>
          </p:cNvSpPr>
          <p:nvPr>
            <p:ph type="subTitle" idx="1"/>
          </p:nvPr>
        </p:nvSpPr>
        <p:spPr>
          <a:xfrm>
            <a:off x="2396319" y="3531205"/>
            <a:ext cx="5618515" cy="977621"/>
          </a:xfrm>
        </p:spPr>
        <p:txBody>
          <a:bodyPr tIns="91440" bIns="91440">
            <a:normAutofit/>
          </a:bodyPr>
          <a:lstStyle>
            <a:lvl1pPr marL="0" indent="0" algn="l">
              <a:buNone/>
              <a:defRPr sz="1600" b="0" cap="all"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10/28/2024</a:t>
            </a:fld>
            <a:endParaRPr lang="en-US"/>
          </a:p>
        </p:txBody>
      </p:sp>
      <p:sp>
        <p:nvSpPr>
          <p:cNvPr id="5" name="Footer Placeholder 4"/>
          <p:cNvSpPr>
            <a:spLocks noGrp="1"/>
          </p:cNvSpPr>
          <p:nvPr>
            <p:ph type="ftr" sz="quarter" idx="11"/>
          </p:nvPr>
        </p:nvSpPr>
        <p:spPr>
          <a:xfrm>
            <a:off x="2396319" y="329308"/>
            <a:ext cx="3086292" cy="309201"/>
          </a:xfrm>
        </p:spPr>
        <p:txBody>
          <a:bodyPr/>
          <a:lstStyle/>
          <a:p>
            <a:endParaRPr lang="en-US"/>
          </a:p>
        </p:txBody>
      </p:sp>
      <p:sp>
        <p:nvSpPr>
          <p:cNvPr id="6" name="Slide Number Placeholder 5"/>
          <p:cNvSpPr>
            <a:spLocks noGrp="1"/>
          </p:cNvSpPr>
          <p:nvPr>
            <p:ph type="sldNum" sz="quarter" idx="12"/>
          </p:nvPr>
        </p:nvSpPr>
        <p:spPr>
          <a:xfrm>
            <a:off x="1434703" y="798973"/>
            <a:ext cx="802005" cy="503578"/>
          </a:xfrm>
        </p:spPr>
        <p:txBody>
          <a:bodyPr/>
          <a:lstStyle/>
          <a:p>
            <a:fld id="{C1FF6DA9-008F-8B48-92A6-B652298478BF}" type="slidenum">
              <a:rPr lang="en-US" smtClean="0"/>
              <a:t>‹#›</a:t>
            </a:fld>
            <a:endParaRPr lang="en-US"/>
          </a:p>
        </p:txBody>
      </p:sp>
      <p:cxnSp>
        <p:nvCxnSpPr>
          <p:cNvPr id="15" name="Straight Connector 14"/>
          <p:cNvCxnSpPr/>
          <p:nvPr/>
        </p:nvCxnSpPr>
        <p:spPr>
          <a:xfrm>
            <a:off x="2396319" y="3528542"/>
            <a:ext cx="561851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44481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10/28/2024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612346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18028" y="798974"/>
            <a:ext cx="1103027"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3491" y="798974"/>
            <a:ext cx="5301095"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10/28/2024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15" name="Straight Connector 14"/>
          <p:cNvCxnSpPr/>
          <p:nvPr/>
        </p:nvCxnSpPr>
        <p:spPr>
          <a:xfrm>
            <a:off x="6918028" y="798974"/>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69412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10/28/2024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63283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3491" y="1756130"/>
            <a:ext cx="5617002" cy="1887950"/>
          </a:xfrm>
        </p:spPr>
        <p:txBody>
          <a:bodyPr anchor="b">
            <a:normAutofit/>
          </a:bodyPr>
          <a:lstStyle>
            <a:lvl1pPr algn="l">
              <a:defRPr sz="3200"/>
            </a:lvl1pPr>
          </a:lstStyle>
          <a:p>
            <a:r>
              <a:rPr lang="en-US"/>
              <a:t>Click to edit Master title style</a:t>
            </a:r>
            <a:endParaRPr lang="en-US" dirty="0"/>
          </a:p>
        </p:txBody>
      </p:sp>
      <p:sp>
        <p:nvSpPr>
          <p:cNvPr id="3" name="Text Placeholder 2"/>
          <p:cNvSpPr>
            <a:spLocks noGrp="1"/>
          </p:cNvSpPr>
          <p:nvPr>
            <p:ph type="body" idx="1"/>
          </p:nvPr>
        </p:nvSpPr>
        <p:spPr>
          <a:xfrm>
            <a:off x="1443492" y="3806196"/>
            <a:ext cx="5617002" cy="1012929"/>
          </a:xfrm>
        </p:spPr>
        <p:txBody>
          <a:bodyPr tIns="91440">
            <a:normAutofit/>
          </a:bodyPr>
          <a:lstStyle>
            <a:lvl1pPr marL="0" indent="0" algn="l">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15" name="Straight Connector 14"/>
          <p:cNvCxnSpPr/>
          <p:nvPr/>
        </p:nvCxnSpPr>
        <p:spPr>
          <a:xfrm>
            <a:off x="1443491" y="3804985"/>
            <a:ext cx="561700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9208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3491" y="804890"/>
            <a:ext cx="6571343"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3490" y="2013936"/>
            <a:ext cx="3125871" cy="3437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9182" y="2013936"/>
            <a:ext cx="3125652" cy="34375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10/28/2024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82079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cxnSp>
        <p:nvCxnSpPr>
          <p:cNvPr id="36" name="Straight Connector 35"/>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a:xfrm>
            <a:off x="1443491" y="804164"/>
            <a:ext cx="6571344"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3491" y="2019550"/>
            <a:ext cx="3125766" cy="801943"/>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443491" y="2824270"/>
            <a:ext cx="3125766"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89182" y="2023004"/>
            <a:ext cx="3125652" cy="802237"/>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89182" y="2821491"/>
            <a:ext cx="31256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10/28/2024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702965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32" name="Straight Connector 31"/>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10/28/2024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34469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10/28/2024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101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9042" y="798973"/>
            <a:ext cx="2425950"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186656" y="798974"/>
            <a:ext cx="3828178"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39042" y="3205492"/>
            <a:ext cx="2427369" cy="2248181"/>
          </a:xfrm>
        </p:spPr>
        <p:txBody>
          <a:bodyPr>
            <a:normAutofit/>
          </a:bodyPr>
          <a:lstStyle>
            <a:lvl1pPr marL="0" indent="0" algn="l">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cxnSp>
        <p:nvCxnSpPr>
          <p:cNvPr id="17" name="Straight Connector 16"/>
          <p:cNvCxnSpPr/>
          <p:nvPr/>
        </p:nvCxnSpPr>
        <p:spPr>
          <a:xfrm>
            <a:off x="1441748" y="3205491"/>
            <a:ext cx="242327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91598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3" name="Group 12"/>
          <p:cNvGrpSpPr/>
          <p:nvPr/>
        </p:nvGrpSpPr>
        <p:grpSpPr>
          <a:xfrm>
            <a:off x="4996501" y="482171"/>
            <a:ext cx="3511387" cy="5149101"/>
            <a:chOff x="6852919" y="583365"/>
            <a:chExt cx="4681849" cy="5181928"/>
          </a:xfrm>
        </p:grpSpPr>
        <p:sp>
          <p:nvSpPr>
            <p:cNvPr id="14" name="Rectangle 13"/>
            <p:cNvSpPr/>
            <p:nvPr/>
          </p:nvSpPr>
          <p:spPr>
            <a:xfrm>
              <a:off x="6852919" y="583365"/>
              <a:ext cx="4681849"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5" name="Rectangle 14"/>
            <p:cNvSpPr/>
            <p:nvPr/>
          </p:nvSpPr>
          <p:spPr>
            <a:xfrm>
              <a:off x="7273787" y="915806"/>
              <a:ext cx="3844017" cy="4507918"/>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44148" y="1129513"/>
            <a:ext cx="3244935"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640128" y="1122543"/>
            <a:ext cx="2234998" cy="3866327"/>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1443492" y="3145992"/>
            <a:ext cx="3240286" cy="2003742"/>
          </a:xfrm>
        </p:spPr>
        <p:txBody>
          <a:bodyPr>
            <a:normAutofit/>
          </a:bodyPr>
          <a:lstStyle>
            <a:lvl1pPr marL="0" indent="0" algn="l">
              <a:buNone/>
              <a:defRPr sz="18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1436664" y="5469857"/>
            <a:ext cx="3252420" cy="320123"/>
          </a:xfrm>
        </p:spPr>
        <p:txBody>
          <a:bodyPr/>
          <a:lstStyle>
            <a:lvl1pPr algn="l">
              <a:defRPr/>
            </a:lvl1pPr>
          </a:lstStyle>
          <a:p>
            <a:fld id="{5BCAD085-E8A6-8845-BD4E-CB4CCA059FC4}" type="datetimeFigureOut">
              <a:rPr lang="en-US" smtClean="0"/>
              <a:t>10/28/2024</a:t>
            </a:fld>
            <a:endParaRPr lang="en-US"/>
          </a:p>
        </p:txBody>
      </p:sp>
      <p:sp>
        <p:nvSpPr>
          <p:cNvPr id="6" name="Footer Placeholder 5"/>
          <p:cNvSpPr>
            <a:spLocks noGrp="1"/>
          </p:cNvSpPr>
          <p:nvPr>
            <p:ph type="ftr" sz="quarter" idx="11"/>
          </p:nvPr>
        </p:nvSpPr>
        <p:spPr>
          <a:xfrm>
            <a:off x="1437530" y="318641"/>
            <a:ext cx="3251553" cy="320931"/>
          </a:xfrm>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cxnSp>
        <p:nvCxnSpPr>
          <p:cNvPr id="31" name="Straight Connector 30"/>
          <p:cNvCxnSpPr/>
          <p:nvPr/>
        </p:nvCxnSpPr>
        <p:spPr>
          <a:xfrm>
            <a:off x="1441281" y="3143605"/>
            <a:ext cx="324201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443961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 name="Rectangle 9"/>
          <p:cNvSpPr/>
          <p:nvPr/>
        </p:nvSpPr>
        <p:spPr>
          <a:xfrm>
            <a:off x="0" y="2015734"/>
            <a:ext cx="9144000" cy="4079520"/>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l="12500" t="1538" r="12500" b="-1538"/>
          <a:stretch/>
        </p:blipFill>
        <p:spPr>
          <a:xfrm>
            <a:off x="-1" y="6095253"/>
            <a:ext cx="9144001" cy="774727"/>
          </a:xfrm>
          <a:prstGeom prst="rect">
            <a:avLst/>
          </a:prstGeom>
        </p:spPr>
      </p:pic>
      <p:cxnSp>
        <p:nvCxnSpPr>
          <p:cNvPr id="13" name="Straight Connector 12"/>
          <p:cNvCxnSpPr/>
          <p:nvPr/>
        </p:nvCxnSpPr>
        <p:spPr>
          <a:xfrm>
            <a:off x="0" y="6101127"/>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443491" y="804520"/>
            <a:ext cx="6571343"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43491" y="2015733"/>
            <a:ext cx="6571343"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46542" y="330370"/>
            <a:ext cx="2368292"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5BCAD085-E8A6-8845-BD4E-CB4CCA059FC4}" type="datetimeFigureOut">
              <a:rPr lang="en-US" smtClean="0"/>
              <a:t>10/28/2024</a:t>
            </a:fld>
            <a:endParaRPr lang="en-US"/>
          </a:p>
        </p:txBody>
      </p:sp>
      <p:sp>
        <p:nvSpPr>
          <p:cNvPr id="5" name="Footer Placeholder 4"/>
          <p:cNvSpPr>
            <a:spLocks noGrp="1"/>
          </p:cNvSpPr>
          <p:nvPr>
            <p:ph type="ftr" sz="quarter" idx="3"/>
          </p:nvPr>
        </p:nvSpPr>
        <p:spPr>
          <a:xfrm>
            <a:off x="1443491" y="329308"/>
            <a:ext cx="403400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7725" y="798973"/>
            <a:ext cx="795746" cy="503578"/>
          </a:xfrm>
          <a:prstGeom prst="rect">
            <a:avLst/>
          </a:prstGeom>
        </p:spPr>
        <p:txBody>
          <a:bodyPr vert="horz" lIns="91440" tIns="45720" rIns="91440" bIns="45720" rtlCol="0" anchor="t"/>
          <a:lstStyle>
            <a:lvl1pPr algn="r">
              <a:defRPr sz="2800">
                <a:solidFill>
                  <a:schemeClr val="accent1"/>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6811525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685800" rtl="0" eaLnBrk="1" latinLnBrk="0" hangingPunct="1">
        <a:lnSpc>
          <a:spcPct val="120000"/>
        </a:lnSpc>
        <a:spcBef>
          <a:spcPts val="1000"/>
        </a:spcBef>
        <a:buClr>
          <a:schemeClr val="accent1"/>
        </a:buClr>
        <a:buSzPct val="100000"/>
        <a:buFont typeface="Arial" panose="020B0604020202020204" pitchFamily="34" charset="0"/>
        <a:buChar char="•"/>
        <a:defRPr sz="2000" kern="1200" cap="none">
          <a:solidFill>
            <a:schemeClr val="tx1"/>
          </a:solidFill>
          <a:effectLst/>
          <a:latin typeface="+mn-lt"/>
          <a:ea typeface="+mn-ea"/>
          <a:cs typeface="+mn-cs"/>
        </a:defRPr>
      </a:lvl1pPr>
      <a:lvl2pPr marL="6858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baseline="0">
          <a:solidFill>
            <a:schemeClr val="tx1"/>
          </a:solidFill>
          <a:effectLst/>
          <a:latin typeface="+mn-lt"/>
          <a:ea typeface="+mn-ea"/>
          <a:cs typeface="+mn-cs"/>
        </a:defRPr>
      </a:lvl2pPr>
      <a:lvl3pPr marL="11430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a:solidFill>
            <a:schemeClr val="tx1"/>
          </a:solidFill>
          <a:effectLst/>
          <a:latin typeface="+mn-lt"/>
          <a:ea typeface="+mn-ea"/>
          <a:cs typeface="+mn-cs"/>
        </a:defRPr>
      </a:lvl3pPr>
      <a:lvl4pPr marL="16002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200" kern="1200" cap="none">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dirty="0">
                <a:latin typeface="Times New Roman" panose="02020603050405020304" pitchFamily="18" charset="0"/>
                <a:cs typeface="Times New Roman" panose="02020603050405020304" pitchFamily="18" charset="0"/>
              </a:rPr>
              <a:t>Exploratory Data Analysis (EDA) on Healthcare Dataset</a:t>
            </a:r>
          </a:p>
        </p:txBody>
      </p:sp>
      <p:sp>
        <p:nvSpPr>
          <p:cNvPr id="3" name="Subtitle 2"/>
          <p:cNvSpPr>
            <a:spLocks noGrp="1"/>
          </p:cNvSpPr>
          <p:nvPr>
            <p:ph type="subTitle" idx="1"/>
          </p:nvPr>
        </p:nvSpPr>
        <p:spPr/>
        <p:txBody>
          <a:bodyPr>
            <a:noAutofit/>
          </a:bodyPr>
          <a:lstStyle/>
          <a:p>
            <a:r>
              <a:rPr sz="1200" dirty="0">
                <a:latin typeface="Times New Roman" panose="02020603050405020304" pitchFamily="18" charset="0"/>
                <a:cs typeface="Times New Roman" panose="02020603050405020304" pitchFamily="18" charset="0"/>
              </a:rPr>
              <a:t>Project Overview and Key Findings</a:t>
            </a:r>
            <a:endParaRPr lang="en-US" sz="1200" dirty="0">
              <a:latin typeface="Times New Roman" panose="02020603050405020304" pitchFamily="18" charset="0"/>
              <a:cs typeface="Times New Roman" panose="02020603050405020304" pitchFamily="18" charset="0"/>
            </a:endParaRPr>
          </a:p>
          <a:p>
            <a:endParaRPr lang="en-IN" sz="1200" dirty="0">
              <a:latin typeface="Times New Roman" panose="02020603050405020304" pitchFamily="18" charset="0"/>
              <a:cs typeface="Times New Roman" panose="02020603050405020304" pitchFamily="18" charset="0"/>
            </a:endParaRPr>
          </a:p>
          <a:p>
            <a:r>
              <a:rPr lang="en-IN" sz="1200" dirty="0">
                <a:latin typeface="Times New Roman" panose="02020603050405020304" pitchFamily="18" charset="0"/>
                <a:cs typeface="Times New Roman" panose="02020603050405020304" pitchFamily="18" charset="0"/>
              </a:rPr>
              <a:t>Presented By Kandukuri Jaswanth</a:t>
            </a:r>
          </a:p>
          <a:p>
            <a:r>
              <a:rPr lang="en-US" sz="1200" i="0" dirty="0" err="1">
                <a:effectLst/>
                <a:latin typeface="Times New Roman" panose="02020603050405020304" pitchFamily="18" charset="0"/>
                <a:cs typeface="Times New Roman" panose="02020603050405020304" pitchFamily="18" charset="0"/>
              </a:rPr>
              <a:t>Paramkusam</a:t>
            </a:r>
            <a:r>
              <a:rPr lang="en-US" sz="1200" i="0" dirty="0">
                <a:effectLst/>
                <a:latin typeface="Times New Roman" panose="02020603050405020304" pitchFamily="18" charset="0"/>
                <a:cs typeface="Times New Roman" panose="02020603050405020304" pitchFamily="18" charset="0"/>
              </a:rPr>
              <a:t> Divya Teja</a:t>
            </a:r>
            <a:endParaRPr sz="1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latin typeface="Times New Roman" panose="02020603050405020304" pitchFamily="18" charset="0"/>
                <a:cs typeface="Times New Roman" panose="02020603050405020304" pitchFamily="18" charset="0"/>
              </a:rPr>
              <a:t>Introduction</a:t>
            </a:r>
          </a:p>
        </p:txBody>
      </p:sp>
      <p:sp>
        <p:nvSpPr>
          <p:cNvPr id="3" name="Content Placeholder 2"/>
          <p:cNvSpPr>
            <a:spLocks noGrp="1"/>
          </p:cNvSpPr>
          <p:nvPr>
            <p:ph idx="1"/>
          </p:nvPr>
        </p:nvSpPr>
        <p:spPr/>
        <p:txBody>
          <a:bodyPr>
            <a:normAutofit/>
          </a:bodyPr>
          <a:lstStyle/>
          <a:p>
            <a:r>
              <a:rPr sz="2800" dirty="0">
                <a:latin typeface="Times New Roman" panose="02020603050405020304" pitchFamily="18" charset="0"/>
                <a:cs typeface="Times New Roman" panose="02020603050405020304" pitchFamily="18" charset="0"/>
              </a:rPr>
              <a:t>This presentation covers the exploratory data analysis (EDA) conducted on a healthcare dataset. It includes data cleaning, visualization, and key insights for improving patient outcomes and operational efficiency.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F30F1-72B5-1AEA-1024-205FB6AC29BF}"/>
              </a:ext>
            </a:extLst>
          </p:cNvPr>
          <p:cNvSpPr>
            <a:spLocks noGrp="1"/>
          </p:cNvSpPr>
          <p:nvPr>
            <p:ph type="title"/>
          </p:nvPr>
        </p:nvSpPr>
        <p:spPr/>
        <p:txBody>
          <a:bodyPr>
            <a:noAutofit/>
          </a:bodyPr>
          <a:lstStyle/>
          <a:p>
            <a:r>
              <a:rPr lang="en-US" sz="3600" dirty="0">
                <a:latin typeface="Times New Roman" panose="02020603050405020304" pitchFamily="18" charset="0"/>
                <a:cs typeface="Times New Roman" panose="02020603050405020304" pitchFamily="18" charset="0"/>
              </a:rPr>
              <a:t>Healthcare Dataset Report</a:t>
            </a:r>
          </a:p>
        </p:txBody>
      </p:sp>
      <p:pic>
        <p:nvPicPr>
          <p:cNvPr id="21" name="20241028-0840-31.7496456">
            <a:hlinkClick r:id="" action="ppaction://media"/>
            <a:extLst>
              <a:ext uri="{FF2B5EF4-FFF2-40B4-BE49-F238E27FC236}">
                <a16:creationId xmlns:a16="http://schemas.microsoft.com/office/drawing/2014/main" id="{EFCDD2D8-EB81-3D44-A135-0A454318EAA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73200" y="2016125"/>
            <a:ext cx="6511925" cy="3449638"/>
          </a:xfrm>
        </p:spPr>
      </p:pic>
    </p:spTree>
    <p:extLst>
      <p:ext uri="{BB962C8B-B14F-4D97-AF65-F5344CB8AC3E}">
        <p14:creationId xmlns:p14="http://schemas.microsoft.com/office/powerpoint/2010/main" val="4093596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623"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1"/>
                </p:tgtEl>
              </p:cMediaNode>
            </p:video>
            <p:seq concurrent="1" nextAc="seek">
              <p:cTn id="8" restart="whenNotActive" fill="hold" evtFilter="cancelBubble" nodeType="interactiveSeq">
                <p:stCondLst>
                  <p:cond evt="onClick" delay="0">
                    <p:tgtEl>
                      <p:spTgt spid="2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1"/>
                                        </p:tgtEl>
                                      </p:cBhvr>
                                    </p:cmd>
                                  </p:childTnLst>
                                </p:cTn>
                              </p:par>
                            </p:childTnLst>
                          </p:cTn>
                        </p:par>
                      </p:childTnLst>
                    </p:cTn>
                  </p:par>
                </p:childTnLst>
              </p:cTn>
              <p:nextCondLst>
                <p:cond evt="onClick" delay="0">
                  <p:tgtEl>
                    <p:spTgt spid="21"/>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3600" dirty="0">
                <a:latin typeface="Times New Roman" panose="02020603050405020304" pitchFamily="18" charset="0"/>
                <a:cs typeface="Times New Roman" panose="02020603050405020304" pitchFamily="18" charset="0"/>
              </a:rPr>
              <a:t>Dataset Overview</a:t>
            </a:r>
          </a:p>
        </p:txBody>
      </p:sp>
      <p:sp>
        <p:nvSpPr>
          <p:cNvPr id="3" name="Content Placeholder 2"/>
          <p:cNvSpPr>
            <a:spLocks noGrp="1"/>
          </p:cNvSpPr>
          <p:nvPr>
            <p:ph idx="1"/>
          </p:nvPr>
        </p:nvSpPr>
        <p:spPr/>
        <p:txBody>
          <a:bodyPr>
            <a:normAutofit/>
          </a:bodyPr>
          <a:lstStyle/>
          <a:p>
            <a:r>
              <a:rPr sz="2800" dirty="0">
                <a:latin typeface="Times New Roman" panose="02020603050405020304" pitchFamily="18" charset="0"/>
                <a:cs typeface="Times New Roman" panose="02020603050405020304" pitchFamily="18" charset="0"/>
              </a:rPr>
              <a:t>The healthcare dataset contains patient information, medical history, treatments, and outcomes. The data includes various fields like age, gender, diagnosis, treatment plans, and recovery rates.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dirty="0">
                <a:latin typeface="Times New Roman" panose="02020603050405020304" pitchFamily="18" charset="0"/>
                <a:cs typeface="Times New Roman" panose="02020603050405020304" pitchFamily="18" charset="0"/>
              </a:rPr>
              <a:t>Data Cleaning</a:t>
            </a:r>
          </a:p>
        </p:txBody>
      </p:sp>
      <p:sp>
        <p:nvSpPr>
          <p:cNvPr id="3" name="Content Placeholder 2"/>
          <p:cNvSpPr>
            <a:spLocks noGrp="1"/>
          </p:cNvSpPr>
          <p:nvPr>
            <p:ph idx="1"/>
          </p:nvPr>
        </p:nvSpPr>
        <p:spPr/>
        <p:txBody>
          <a:bodyPr>
            <a:normAutofit/>
          </a:bodyPr>
          <a:lstStyle/>
          <a:p>
            <a:r>
              <a:rPr sz="2800" dirty="0">
                <a:latin typeface="Times New Roman" panose="02020603050405020304" pitchFamily="18" charset="0"/>
                <a:cs typeface="Times New Roman" panose="02020603050405020304" pitchFamily="18" charset="0"/>
              </a:rPr>
              <a:t>The data was cleaned to remove missing values, handle outliers, and normalize certain fields. Techniques like imputation and scaling were applied to ensure accurate analysis.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2800" dirty="0">
                <a:latin typeface="Times New Roman" panose="02020603050405020304" pitchFamily="18" charset="0"/>
                <a:cs typeface="Times New Roman" panose="02020603050405020304" pitchFamily="18" charset="0"/>
              </a:rPr>
              <a:t>Data Visualization</a:t>
            </a:r>
          </a:p>
        </p:txBody>
      </p:sp>
      <p:sp>
        <p:nvSpPr>
          <p:cNvPr id="3" name="Content Placeholder 2"/>
          <p:cNvSpPr>
            <a:spLocks noGrp="1"/>
          </p:cNvSpPr>
          <p:nvPr>
            <p:ph idx="1"/>
          </p:nvPr>
        </p:nvSpPr>
        <p:spPr/>
        <p:txBody>
          <a:bodyPr>
            <a:noAutofit/>
          </a:bodyPr>
          <a:lstStyle/>
          <a:p>
            <a:r>
              <a:rPr sz="2800" dirty="0">
                <a:latin typeface="Times New Roman" panose="02020603050405020304" pitchFamily="18" charset="0"/>
                <a:cs typeface="Times New Roman" panose="02020603050405020304" pitchFamily="18" charset="0"/>
              </a:rPr>
              <a:t>Various visualizations were created to explore relationships in the dataset, including histograms, scatter plots, and correlation matrices. These visualizations revealed trends in patient recovery times and the effectiveness of different treatments.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dirty="0">
                <a:latin typeface="Times New Roman" panose="02020603050405020304" pitchFamily="18" charset="0"/>
                <a:cs typeface="Times New Roman" panose="02020603050405020304" pitchFamily="18" charset="0"/>
              </a:rPr>
              <a:t>Key Findings</a:t>
            </a:r>
          </a:p>
        </p:txBody>
      </p:sp>
      <p:sp>
        <p:nvSpPr>
          <p:cNvPr id="3" name="Content Placeholder 2"/>
          <p:cNvSpPr>
            <a:spLocks noGrp="1"/>
          </p:cNvSpPr>
          <p:nvPr>
            <p:ph idx="1"/>
          </p:nvPr>
        </p:nvSpPr>
        <p:spPr/>
        <p:txBody>
          <a:bodyPr>
            <a:noAutofit/>
          </a:bodyPr>
          <a:lstStyle/>
          <a:p>
            <a:r>
              <a:rPr sz="2400" dirty="0">
                <a:latin typeface="Times New Roman" panose="02020603050405020304" pitchFamily="18" charset="0"/>
                <a:cs typeface="Times New Roman" panose="02020603050405020304" pitchFamily="18" charset="0"/>
              </a:rPr>
              <a:t>The EDA revealed the following key findings:</a:t>
            </a:r>
          </a:p>
          <a:p>
            <a:r>
              <a:rPr sz="2400" dirty="0">
                <a:latin typeface="Times New Roman" panose="02020603050405020304" pitchFamily="18" charset="0"/>
                <a:cs typeface="Times New Roman" panose="02020603050405020304" pitchFamily="18" charset="0"/>
              </a:rPr>
              <a:t>- Age and underlying conditions significantly affect recovery rates.</a:t>
            </a:r>
          </a:p>
          <a:p>
            <a:r>
              <a:rPr sz="2400" dirty="0">
                <a:latin typeface="Times New Roman" panose="02020603050405020304" pitchFamily="18" charset="0"/>
                <a:cs typeface="Times New Roman" panose="02020603050405020304" pitchFamily="18" charset="0"/>
              </a:rPr>
              <a:t>- Certain treatments show higher success rates for specific diagnoses.</a:t>
            </a:r>
          </a:p>
          <a:p>
            <a:r>
              <a:rPr sz="2400" dirty="0">
                <a:latin typeface="Times New Roman" panose="02020603050405020304" pitchFamily="18" charset="0"/>
                <a:cs typeface="Times New Roman" panose="02020603050405020304" pitchFamily="18" charset="0"/>
              </a:rPr>
              <a:t>- Gender differences were observed in treatment responses.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4000" dirty="0">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p:txBody>
          <a:bodyPr>
            <a:normAutofit/>
          </a:bodyPr>
          <a:lstStyle/>
          <a:p>
            <a:r>
              <a:rPr sz="2800" dirty="0">
                <a:latin typeface="Times New Roman" panose="02020603050405020304" pitchFamily="18" charset="0"/>
                <a:cs typeface="Times New Roman" panose="02020603050405020304" pitchFamily="18" charset="0"/>
              </a:rPr>
              <a:t>The exploratory data analysis provided valuable insights into patient outcomes and treatment effectiveness. These findings can guide healthcare providers in making informed decisions to improve patient care.</a:t>
            </a:r>
          </a:p>
        </p:txBody>
      </p:sp>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TM10001114[[fn=Gallery]]</Template>
  <TotalTime>19</TotalTime>
  <Words>234</Words>
  <Application>Microsoft Office PowerPoint</Application>
  <PresentationFormat>On-screen Show (4:3)</PresentationFormat>
  <Paragraphs>21</Paragraphs>
  <Slides>8</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Gill Sans MT</vt:lpstr>
      <vt:lpstr>Times New Roman</vt:lpstr>
      <vt:lpstr>Gallery</vt:lpstr>
      <vt:lpstr>Exploratory Data Analysis (EDA) on Healthcare Dataset</vt:lpstr>
      <vt:lpstr>Introduction</vt:lpstr>
      <vt:lpstr>Healthcare Dataset Report</vt:lpstr>
      <vt:lpstr>Dataset Overview</vt:lpstr>
      <vt:lpstr>Data Cleaning</vt:lpstr>
      <vt:lpstr>Data Visualization</vt:lpstr>
      <vt:lpstr>Key Findings</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Jaswanth sai</cp:lastModifiedBy>
  <cp:revision>3</cp:revision>
  <dcterms:created xsi:type="dcterms:W3CDTF">2013-01-27T09:14:16Z</dcterms:created>
  <dcterms:modified xsi:type="dcterms:W3CDTF">2024-10-28T08:45:28Z</dcterms:modified>
  <cp:category/>
</cp:coreProperties>
</file>

<file path=docProps/thumbnail.jpeg>
</file>